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495F"/>
    <a:srgbClr val="545065"/>
    <a:srgbClr val="423E50"/>
    <a:srgbClr val="373442"/>
    <a:srgbClr val="F18812"/>
    <a:srgbClr val="F28F22"/>
    <a:srgbClr val="F49F42"/>
    <a:srgbClr val="F7BD7D"/>
    <a:srgbClr val="A69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7617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57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445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373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24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572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678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479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179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420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990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A8E21-B4C1-49C7-B9BC-B79F2AA386CE}" type="datetimeFigureOut">
              <a:rPr lang="pt-BR" smtClean="0"/>
              <a:t>13/09/2022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58D64-06D4-402D-BACE-D5DDAF8C30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994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E2A441D0-7C7F-48DF-B1C9-A0EE9C3D9DDC}"/>
              </a:ext>
            </a:extLst>
          </p:cNvPr>
          <p:cNvSpPr/>
          <p:nvPr/>
        </p:nvSpPr>
        <p:spPr>
          <a:xfrm rot="10800000">
            <a:off x="0" y="364841"/>
            <a:ext cx="9906000" cy="138545"/>
          </a:xfrm>
          <a:prstGeom prst="rect">
            <a:avLst/>
          </a:prstGeom>
          <a:solidFill>
            <a:srgbClr val="4E49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 descr="Logotipo&#10;&#10;Descrição gerada automaticamente">
            <a:extLst>
              <a:ext uri="{FF2B5EF4-FFF2-40B4-BE49-F238E27FC236}">
                <a16:creationId xmlns:a16="http://schemas.microsoft.com/office/drawing/2014/main" id="{654356E1-7941-4CD8-9A35-1BB29F8220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35" t="2" r="16338" b="-3053"/>
          <a:stretch/>
        </p:blipFill>
        <p:spPr>
          <a:xfrm>
            <a:off x="201840" y="711209"/>
            <a:ext cx="1494552" cy="960146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7447DA51-AA6A-4CAB-941A-4A387B0728AD}"/>
              </a:ext>
            </a:extLst>
          </p:cNvPr>
          <p:cNvSpPr txBox="1"/>
          <p:nvPr/>
        </p:nvSpPr>
        <p:spPr>
          <a:xfrm>
            <a:off x="1859849" y="736015"/>
            <a:ext cx="618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rgbClr val="423E50"/>
                </a:solidFill>
                <a:latin typeface="Constantia" panose="02030602050306030303" pitchFamily="18" charset="0"/>
                <a:ea typeface="Cambria" panose="02040503050406030204" pitchFamily="18" charset="0"/>
                <a:cs typeface="Arial" panose="020B0604020202020204" pitchFamily="34" charset="0"/>
              </a:rPr>
              <a:t>Programa de Pós-Graduação em Ciência Política (</a:t>
            </a:r>
            <a:r>
              <a:rPr lang="pt-BR" dirty="0" err="1">
                <a:solidFill>
                  <a:srgbClr val="423E50"/>
                </a:solidFill>
                <a:latin typeface="Constantia" panose="02030602050306030303" pitchFamily="18" charset="0"/>
                <a:ea typeface="Cambria" panose="02040503050406030204" pitchFamily="18" charset="0"/>
                <a:cs typeface="Arial" panose="020B0604020202020204" pitchFamily="34" charset="0"/>
              </a:rPr>
              <a:t>PPGPol</a:t>
            </a:r>
            <a:r>
              <a:rPr lang="pt-BR" dirty="0">
                <a:solidFill>
                  <a:srgbClr val="423E50"/>
                </a:solidFill>
                <a:latin typeface="Constantia" panose="02030602050306030303" pitchFamily="18" charset="0"/>
                <a:ea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3" name="Imagem 12" descr="Seta&#10;&#10;Descrição gerada automaticamente com confiança baixa">
            <a:extLst>
              <a:ext uri="{FF2B5EF4-FFF2-40B4-BE49-F238E27FC236}">
                <a16:creationId xmlns:a16="http://schemas.microsoft.com/office/drawing/2014/main" id="{B49F94F7-BC38-4E3B-8BA0-67490D8CD0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8065" y="802122"/>
            <a:ext cx="1059886" cy="773626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CAFE65E6-A4AA-4E36-B940-281A25A7BFFF}"/>
              </a:ext>
            </a:extLst>
          </p:cNvPr>
          <p:cNvSpPr txBox="1"/>
          <p:nvPr/>
        </p:nvSpPr>
        <p:spPr>
          <a:xfrm>
            <a:off x="2910617" y="1195750"/>
            <a:ext cx="40847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000" dirty="0">
                <a:solidFill>
                  <a:srgbClr val="423E5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Ciclo Maquiavélicas 2022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114DCC3F-5863-423D-A0BF-CA2F446C1C72}"/>
              </a:ext>
            </a:extLst>
          </p:cNvPr>
          <p:cNvSpPr/>
          <p:nvPr/>
        </p:nvSpPr>
        <p:spPr>
          <a:xfrm rot="10800000">
            <a:off x="-3" y="6569363"/>
            <a:ext cx="9906000" cy="300182"/>
          </a:xfrm>
          <a:prstGeom prst="rect">
            <a:avLst/>
          </a:prstGeom>
          <a:solidFill>
            <a:srgbClr val="4E49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A2017A6D-E6CC-47DD-9DCD-57DAB89B5180}"/>
              </a:ext>
            </a:extLst>
          </p:cNvPr>
          <p:cNvSpPr/>
          <p:nvPr/>
        </p:nvSpPr>
        <p:spPr>
          <a:xfrm rot="10800000">
            <a:off x="0" y="6354613"/>
            <a:ext cx="9906000" cy="138545"/>
          </a:xfrm>
          <a:prstGeom prst="rect">
            <a:avLst/>
          </a:prstGeom>
          <a:solidFill>
            <a:srgbClr val="4E49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168E4AC3-82A6-4CFC-AD8A-26A73B97E9F2}"/>
              </a:ext>
            </a:extLst>
          </p:cNvPr>
          <p:cNvSpPr/>
          <p:nvPr/>
        </p:nvSpPr>
        <p:spPr>
          <a:xfrm>
            <a:off x="-2" y="1760977"/>
            <a:ext cx="9906002" cy="409706"/>
          </a:xfrm>
          <a:prstGeom prst="rect">
            <a:avLst/>
          </a:prstGeom>
          <a:gradFill>
            <a:gsLst>
              <a:gs pos="50000">
                <a:srgbClr val="F18812"/>
              </a:gs>
              <a:gs pos="0">
                <a:srgbClr val="F28F22"/>
              </a:gs>
              <a:gs pos="100000">
                <a:srgbClr val="F28F22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330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268E5777-C8CE-4B34-941D-5C8788DD224E}"/>
              </a:ext>
            </a:extLst>
          </p:cNvPr>
          <p:cNvSpPr txBox="1"/>
          <p:nvPr/>
        </p:nvSpPr>
        <p:spPr>
          <a:xfrm>
            <a:off x="2040835" y="2457806"/>
            <a:ext cx="5240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Cambria" panose="02040503050406030204" pitchFamily="18" charset="0"/>
                <a:ea typeface="Cambria" panose="02040503050406030204" pitchFamily="18" charset="0"/>
              </a:rPr>
              <a:t>Profa. Dra. Teresa </a:t>
            </a:r>
            <a:r>
              <a:rPr lang="pt-BR" b="1" dirty="0" err="1">
                <a:latin typeface="Cambria" panose="02040503050406030204" pitchFamily="18" charset="0"/>
                <a:ea typeface="Cambria" panose="02040503050406030204" pitchFamily="18" charset="0"/>
              </a:rPr>
              <a:t>Sacchet</a:t>
            </a:r>
            <a:r>
              <a:rPr lang="pt-BR" b="1" dirty="0">
                <a:latin typeface="Cambria" panose="02040503050406030204" pitchFamily="18" charset="0"/>
                <a:ea typeface="Cambria" panose="02040503050406030204" pitchFamily="18" charset="0"/>
              </a:rPr>
              <a:t> (UFBA)</a:t>
            </a:r>
          </a:p>
          <a:p>
            <a:pPr algn="ctr"/>
            <a:r>
              <a:rPr lang="pt-BR" sz="1400" b="1" dirty="0">
                <a:latin typeface="Cambria" panose="02040503050406030204" pitchFamily="18" charset="0"/>
                <a:ea typeface="Cambria" panose="02040503050406030204" pitchFamily="18" charset="0"/>
              </a:rPr>
              <a:t>Moderação: </a:t>
            </a:r>
            <a:r>
              <a:rPr lang="pt-BR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Profa</a:t>
            </a:r>
            <a:r>
              <a:rPr lang="pt-BR" sz="14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pt-BR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Dra</a:t>
            </a:r>
            <a:r>
              <a:rPr lang="pt-BR" sz="1400" b="1" dirty="0">
                <a:latin typeface="Cambria" panose="02040503050406030204" pitchFamily="18" charset="0"/>
                <a:ea typeface="Cambria" panose="02040503050406030204" pitchFamily="18" charset="0"/>
              </a:rPr>
              <a:t> Maria Teresa </a:t>
            </a:r>
            <a:r>
              <a:rPr lang="pt-BR" sz="14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Kerbauy</a:t>
            </a:r>
            <a:r>
              <a:rPr lang="pt-BR" sz="1400" b="1" dirty="0">
                <a:latin typeface="Cambria" panose="02040503050406030204" pitchFamily="18" charset="0"/>
                <a:ea typeface="Cambria" panose="02040503050406030204" pitchFamily="18" charset="0"/>
              </a:rPr>
              <a:t> (UFSCar)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9B0C5EE5-E494-4742-B449-BC904D82132B}"/>
              </a:ext>
            </a:extLst>
          </p:cNvPr>
          <p:cNvSpPr txBox="1"/>
          <p:nvPr/>
        </p:nvSpPr>
        <p:spPr>
          <a:xfrm>
            <a:off x="64654" y="1765775"/>
            <a:ext cx="9583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b="1" i="0" dirty="0">
                <a:solidFill>
                  <a:srgbClr val="500050"/>
                </a:solidFill>
                <a:effectLst/>
                <a:latin typeface="Arial" panose="020B0604020202020204" pitchFamily="34" charset="0"/>
              </a:rPr>
              <a:t>Conquistas e desafios eleitorais de gênero e raça: perspectivas para eleições de 2022</a:t>
            </a:r>
            <a:endParaRPr lang="pt-BR" b="1" dirty="0">
              <a:solidFill>
                <a:srgbClr val="222222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2EEBF523-1EF1-4534-A4CB-453019D2F603}"/>
              </a:ext>
            </a:extLst>
          </p:cNvPr>
          <p:cNvSpPr txBox="1"/>
          <p:nvPr/>
        </p:nvSpPr>
        <p:spPr>
          <a:xfrm>
            <a:off x="797034" y="2826313"/>
            <a:ext cx="8311926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1600" b="0" i="0" dirty="0">
              <a:solidFill>
                <a:srgbClr val="500050"/>
              </a:solidFill>
              <a:effectLst/>
              <a:latin typeface="Calibri" panose="020F0502020204030204" pitchFamily="34" charset="0"/>
            </a:endParaRPr>
          </a:p>
          <a:p>
            <a:pPr algn="l"/>
            <a:r>
              <a:rPr lang="pt-BR" sz="1600" b="1" i="1" dirty="0">
                <a:solidFill>
                  <a:srgbClr val="500050"/>
                </a:solidFill>
                <a:effectLst/>
                <a:latin typeface="Calibri" panose="020F0502020204030204" pitchFamily="34" charset="0"/>
              </a:rPr>
              <a:t> </a:t>
            </a:r>
            <a:endParaRPr lang="pt-BR" sz="1600" b="0" i="0" dirty="0">
              <a:solidFill>
                <a:srgbClr val="500050"/>
              </a:solidFill>
              <a:effectLst/>
              <a:latin typeface="Calibri" panose="020F0502020204030204" pitchFamily="34" charset="0"/>
            </a:endParaRPr>
          </a:p>
          <a:p>
            <a:pPr algn="just"/>
            <a:r>
              <a:rPr lang="pt-BR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Nos últimos anos foram criadas um número de legislações eleitorais visando promover uma maior entrada de mulheres e pessoas negras em cargos eletivos no Brasil. Porém, o percentual de membros desses grupos eleitos têm crescido em ritmo muito</a:t>
            </a:r>
            <a:r>
              <a:rPr lang="pt-BR" sz="1600" b="0" i="0" dirty="0">
                <a:effectLst/>
                <a:latin typeface="Arial" panose="020B0604020202020204" pitchFamily="34" charset="0"/>
              </a:rPr>
              <a:t> lento</a:t>
            </a:r>
            <a:r>
              <a:rPr lang="pt-BR" sz="16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 Nessa apresentação irei discutir esse quadro de sub-representação de mulheres e pessoas negras, avaliar a importância e os limites das novas regras, e considerar o papel dos partidos. A apresentação incluirá uma análise do contexto e dados referentes às eleições de 2022.  </a:t>
            </a:r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Dia: 21/09/2022 às 10 </a:t>
            </a:r>
            <a:r>
              <a:rPr lang="pt-BR" sz="1600" dirty="0" err="1">
                <a:latin typeface="Arial" panose="020B0604020202020204" pitchFamily="34" charset="0"/>
                <a:cs typeface="Arial" panose="020B0604020202020204" pitchFamily="34" charset="0"/>
              </a:rPr>
              <a:t>hs</a:t>
            </a:r>
            <a:endParaRPr lang="pt-BR" sz="1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6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1600" b="0" i="0" dirty="0">
              <a:solidFill>
                <a:srgbClr val="222222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7EB271A-C1A6-4356-8ABE-F3AD10518F91}"/>
              </a:ext>
            </a:extLst>
          </p:cNvPr>
          <p:cNvSpPr/>
          <p:nvPr/>
        </p:nvSpPr>
        <p:spPr>
          <a:xfrm rot="10800000">
            <a:off x="-2" y="-4615"/>
            <a:ext cx="9906000" cy="300182"/>
          </a:xfrm>
          <a:prstGeom prst="rect">
            <a:avLst/>
          </a:prstGeom>
          <a:solidFill>
            <a:srgbClr val="4E495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1006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44546A"/>
      </a:dk2>
      <a:lt2>
        <a:srgbClr val="2F5496"/>
      </a:lt2>
      <a:accent1>
        <a:srgbClr val="4472C4"/>
      </a:accent1>
      <a:accent2>
        <a:srgbClr val="ED7D31"/>
      </a:accent2>
      <a:accent3>
        <a:srgbClr val="2F5496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543</TotalTime>
  <Words>140</Words>
  <Application>Microsoft Office PowerPoint</Application>
  <PresentationFormat>Papel A4 (210 x 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Constantia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Cinthia Dalcin</dc:creator>
  <cp:lastModifiedBy>maria do socorro sousa braga</cp:lastModifiedBy>
  <cp:revision>35</cp:revision>
  <dcterms:created xsi:type="dcterms:W3CDTF">2021-03-24T13:26:33Z</dcterms:created>
  <dcterms:modified xsi:type="dcterms:W3CDTF">2022-09-13T15:00:21Z</dcterms:modified>
</cp:coreProperties>
</file>